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35_9D0EEF72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20"/>
  </p:notesMasterIdLst>
  <p:sldIdLst>
    <p:sldId id="256" r:id="rId2"/>
    <p:sldId id="297" r:id="rId3"/>
    <p:sldId id="300" r:id="rId4"/>
    <p:sldId id="301" r:id="rId5"/>
    <p:sldId id="302" r:id="rId6"/>
    <p:sldId id="287" r:id="rId7"/>
    <p:sldId id="303" r:id="rId8"/>
    <p:sldId id="306" r:id="rId9"/>
    <p:sldId id="308" r:id="rId10"/>
    <p:sldId id="290" r:id="rId11"/>
    <p:sldId id="307" r:id="rId12"/>
    <p:sldId id="296" r:id="rId13"/>
    <p:sldId id="291" r:id="rId14"/>
    <p:sldId id="304" r:id="rId15"/>
    <p:sldId id="299" r:id="rId16"/>
    <p:sldId id="305" r:id="rId17"/>
    <p:sldId id="295" r:id="rId18"/>
    <p:sldId id="30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3412F2-0E6E-937C-1CD1-FF54B3774C67}" name="Zhu, Yue" initials="YZ" userId="S::yuezhu@illinois.edu::06d1cd2f-c26d-4387-8500-c59fc4415af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46C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7" autoAdjust="0"/>
    <p:restoredTop sz="89043" autoAdjust="0"/>
  </p:normalViewPr>
  <p:slideViewPr>
    <p:cSldViewPr>
      <p:cViewPr varScale="1">
        <p:scale>
          <a:sx n="98" d="100"/>
          <a:sy n="98" d="100"/>
        </p:scale>
        <p:origin x="9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omments/modernComment_135_9D0EEF7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2EC34BA-EE16-45E5-A0C3-C934F08B35BD}" authorId="{C13412F2-0E6E-937C-1CD1-FF54B3774C67}" created="2024-02-21T16:47:40.974">
    <pc:sldMkLst xmlns:pc="http://schemas.microsoft.com/office/powerpoint/2013/main/command">
      <pc:docMk/>
      <pc:sldMk cId="2635001714" sldId="309"/>
    </pc:sldMkLst>
    <p188:txBody>
      <a:bodyPr/>
      <a:lstStyle/>
      <a:p>
        <a:r>
          <a:rPr lang="en-US"/>
          <a:t>Agility: Smaller firms can often be more agile and flexible in their R&amp;D activities, allowing them to quickly adapt to changing market conditions or technological advancements.
Specialization: Focused firms can concentrate their resources on specific areas of expertise, allowing them to become leaders in niche markets or technologies.
Cost Efficiency: Smaller firms may have lower overhead costs compared to larger firms, allowing them to allocate resources more efficiently towards R&amp;D activities.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754C3-1F60-4DA6-9E6F-0ECD0EAF24CA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CEC3DA-3A5C-47BB-B830-CCFC94C43C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5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EC3DA-3A5C-47BB-B830-CCFC94C43CE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68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CEC3DA-3A5C-47BB-B830-CCFC94C43CE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7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!!!!!!!!!!!!!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CEC3DA-3A5C-47BB-B830-CCFC94C43CE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6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93196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1673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6580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8554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53860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8683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6143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62365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30108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86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0032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F8C7318-DA4F-4747-A4B0-DD20411D16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0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35_9D0EEF7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8172" y="0"/>
            <a:ext cx="4320480" cy="3686015"/>
          </a:xfrm>
        </p:spPr>
        <p:txBody>
          <a:bodyPr>
            <a:normAutofit/>
          </a:bodyPr>
          <a:lstStyle/>
          <a:p>
            <a:r>
              <a:rPr lang="en-US" sz="3800" b="1" dirty="0"/>
              <a:t>Know-How and Asset</a:t>
            </a:r>
            <a:r>
              <a:rPr lang="zh-CN" altLang="en-US" sz="3800" b="1" dirty="0"/>
              <a:t> </a:t>
            </a:r>
            <a:r>
              <a:rPr lang="en-US" sz="3800" b="1" dirty="0"/>
              <a:t>Complementarity and Dynamic Capability Accumulation: </a:t>
            </a:r>
            <a:br>
              <a:rPr lang="en-US" sz="3800" b="1" dirty="0"/>
            </a:br>
            <a:r>
              <a:rPr lang="en-US" sz="3800" b="1" dirty="0"/>
              <a:t>The Case of R&amp;D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47499" y="4455621"/>
            <a:ext cx="3621826" cy="12386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Constance E. Helfat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（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1997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）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71E768-D9C9-4B6A-9F41-3153E7B161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26" r="13874" b="-1"/>
          <a:stretch/>
        </p:blipFill>
        <p:spPr>
          <a:xfrm>
            <a:off x="20" y="10"/>
            <a:ext cx="4571980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03789" y="4343400"/>
            <a:ext cx="329184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8641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4008DA-018B-4E63-A074-5BE95BC18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8366760" cy="1450757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Hypothesis 2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CEE3A1-9E10-4B9D-9A06-63651D7A9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CN" sz="2800" dirty="0"/>
          </a:p>
          <a:p>
            <a:r>
              <a:rPr lang="en-US" altLang="zh-CN" sz="2800" dirty="0"/>
              <a:t>A key asset for R&amp;D in coal conversion is coal</a:t>
            </a:r>
          </a:p>
          <a:p>
            <a:r>
              <a:rPr lang="en-US" altLang="zh-CN" sz="2800" dirty="0"/>
              <a:t>Firms would seek to exploit their prior holdings of coal reserves</a:t>
            </a:r>
          </a:p>
          <a:p>
            <a:endParaRPr lang="en-US" altLang="zh-CN" sz="2800" dirty="0"/>
          </a:p>
          <a:p>
            <a:pPr marL="0" indent="0">
              <a:buNone/>
            </a:pPr>
            <a:r>
              <a:rPr lang="en-US" altLang="zh-CN" sz="2800" dirty="0"/>
              <a:t>Hypothesis 2: Firms that had larger accumulated          </a:t>
            </a:r>
            <a:r>
              <a:rPr lang="en-US" altLang="zh-CN" sz="2800" b="1" dirty="0"/>
              <a:t>coal assets</a:t>
            </a:r>
            <a:r>
              <a:rPr lang="en-US" altLang="zh-CN" sz="2800" dirty="0"/>
              <a:t> were likely to have undertaken larger amounts of coal gasification/liquefaction R&amp;D</a:t>
            </a:r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916E71F-C32D-4D22-8A0C-88F8B0F6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0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DBE50C-6BA7-4B71-45D5-173062C28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290E0-F551-51EE-0C94-6FBB44AE2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030405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>
                <a:solidFill>
                  <a:schemeClr val="tx1"/>
                </a:solidFill>
              </a:rPr>
              <a:t>Hypothesis 2</a:t>
            </a:r>
            <a:r>
              <a:rPr lang="en-US" sz="4000" b="1" dirty="0"/>
              <a:t> Complementarity  Asset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2ADCFC-37B5-74F0-2EEE-ED223CE4F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775" y="2112645"/>
            <a:ext cx="7543801" cy="4023360"/>
          </a:xfrm>
        </p:spPr>
        <p:txBody>
          <a:bodyPr>
            <a:normAutofit/>
          </a:bodyPr>
          <a:lstStyle/>
          <a:p>
            <a:r>
              <a:rPr lang="en-US" sz="2800" dirty="0"/>
              <a:t>Physical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96BBE-C693-4BF6-0BE9-E82748310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8D48C3-96CB-E26C-CA28-8CE2134E5CF4}"/>
              </a:ext>
            </a:extLst>
          </p:cNvPr>
          <p:cNvSpPr/>
          <p:nvPr/>
        </p:nvSpPr>
        <p:spPr>
          <a:xfrm>
            <a:off x="1595657" y="3450528"/>
            <a:ext cx="1872208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000099"/>
                </a:solidFill>
              </a:rPr>
              <a:t>coal assets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7B4F12-BB7C-ECEB-F675-85C6413D1D32}"/>
              </a:ext>
            </a:extLst>
          </p:cNvPr>
          <p:cNvSpPr/>
          <p:nvPr/>
        </p:nvSpPr>
        <p:spPr>
          <a:xfrm>
            <a:off x="5901129" y="3337168"/>
            <a:ext cx="2016224" cy="13306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0099"/>
                </a:solidFill>
              </a:rPr>
              <a:t>coal gasification/ liquefaction R&amp;D.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C2CEB27-7294-6590-0B60-BD889F5FB642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467865" y="3990436"/>
            <a:ext cx="2433264" cy="1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0336AC6F-D87F-CFA8-5695-7C6F8BEB6DA9}"/>
              </a:ext>
            </a:extLst>
          </p:cNvPr>
          <p:cNvSpPr txBox="1"/>
          <p:nvPr/>
        </p:nvSpPr>
        <p:spPr>
          <a:xfrm>
            <a:off x="4350076" y="36150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531997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908D8F8-D932-481A-A302-ADDE7F034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5"/>
            <a:ext cx="9180512" cy="1036706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tx1"/>
                </a:solidFill>
              </a:rPr>
              <a:t>Variables</a:t>
            </a:r>
            <a:endParaRPr lang="zh-CN" altLang="en-US" sz="4000" b="1" dirty="0">
              <a:solidFill>
                <a:schemeClr val="tx1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A29BFE1-6081-4D26-856E-774F914701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1402" y="1854547"/>
            <a:ext cx="6113046" cy="4022725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4B5407A-2EFB-4A2C-96C9-BE37EF93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12</a:t>
            </a:fld>
            <a:endParaRPr 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C74084E-B9EE-4ADE-B346-9DDD34B839E5}"/>
              </a:ext>
            </a:extLst>
          </p:cNvPr>
          <p:cNvSpPr txBox="1"/>
          <p:nvPr/>
        </p:nvSpPr>
        <p:spPr>
          <a:xfrm>
            <a:off x="1045731" y="308836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Physical assets</a:t>
            </a:r>
            <a:endParaRPr lang="zh-CN" altLang="en-US" sz="12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3622DF-DFDC-46E3-99C4-0E387CD0C7EB}"/>
              </a:ext>
            </a:extLst>
          </p:cNvPr>
          <p:cNvSpPr txBox="1"/>
          <p:nvPr/>
        </p:nvSpPr>
        <p:spPr>
          <a:xfrm>
            <a:off x="1081032" y="2674056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Know-how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441D1F6-A0F7-4B53-971A-32B89D7EEDC0}"/>
              </a:ext>
            </a:extLst>
          </p:cNvPr>
          <p:cNvSpPr txBox="1"/>
          <p:nvPr/>
        </p:nvSpPr>
        <p:spPr>
          <a:xfrm>
            <a:off x="1104861" y="3590405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Know-how</a:t>
            </a:r>
            <a:endParaRPr lang="zh-CN" altLang="en-US" sz="12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513D64-217D-4C23-B8BC-8A8D0EE59CE8}"/>
              </a:ext>
            </a:extLst>
          </p:cNvPr>
          <p:cNvSpPr txBox="1"/>
          <p:nvPr/>
        </p:nvSpPr>
        <p:spPr>
          <a:xfrm>
            <a:off x="1125547" y="4506754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Know-how</a:t>
            </a:r>
            <a:endParaRPr lang="zh-CN" altLang="en-US" sz="12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3FAED9FE-D5FD-3641-9F6E-5D8E90333D68}"/>
              </a:ext>
            </a:extLst>
          </p:cNvPr>
          <p:cNvSpPr txBox="1"/>
          <p:nvPr/>
        </p:nvSpPr>
        <p:spPr>
          <a:xfrm>
            <a:off x="257534" y="2280129"/>
            <a:ext cx="2226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Dynamic capability accumulation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0833470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6C7F39-8DB6-48BA-AAB4-87F508398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5"/>
            <a:ext cx="9036496" cy="95410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b="1" dirty="0"/>
              <a:t>Empirical Method</a:t>
            </a:r>
            <a:endParaRPr lang="zh-CN" altLang="en-US" sz="40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6DF3671-1E02-43CD-A57F-8A2C3760D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7571184" cy="475252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sz="2400" dirty="0"/>
              <a:t>coal conversion R&amp;D intensity = </a:t>
            </a:r>
          </a:p>
          <a:p>
            <a:pPr marL="0" indent="0">
              <a:buNone/>
            </a:pPr>
            <a:r>
              <a:rPr lang="en-US" altLang="zh-CN" sz="2400" dirty="0"/>
              <a:t>complementary know how + complementary coal assets </a:t>
            </a:r>
          </a:p>
          <a:p>
            <a:pPr marL="0" indent="0">
              <a:buNone/>
            </a:pPr>
            <a:r>
              <a:rPr lang="en-US" altLang="zh-CN" sz="2400" dirty="0"/>
              <a:t>+ other sorts of resources and knowledge + control (oil price) + control (idiosyncratic firm effects)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E29DAB-CD80-4301-9BF0-A93594051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8B54C77-B0FC-0041-9662-EC6F5CFC0ED7}"/>
              </a:ext>
            </a:extLst>
          </p:cNvPr>
          <p:cNvSpPr/>
          <p:nvPr/>
        </p:nvSpPr>
        <p:spPr>
          <a:xfrm>
            <a:off x="457198" y="1901921"/>
            <a:ext cx="82295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/>
              <a:t>Tobit regression (OLS will yield inconsistent estimates of the regression coefficients)</a:t>
            </a:r>
          </a:p>
        </p:txBody>
      </p:sp>
    </p:spTree>
    <p:extLst>
      <p:ext uri="{BB962C8B-B14F-4D97-AF65-F5344CB8AC3E}">
        <p14:creationId xmlns:p14="http://schemas.microsoft.com/office/powerpoint/2010/main" val="1464337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98A3F0-D70B-AF49-9575-CAD985B3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156876"/>
            <a:ext cx="9180512" cy="914400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600" b="1" dirty="0">
                <a:solidFill>
                  <a:schemeClr val="tx1"/>
                </a:solidFill>
              </a:rPr>
              <a:t>Empirical results</a:t>
            </a:r>
            <a:endParaRPr kumimoji="1" lang="zh-CN" altLang="en-US" sz="3600" b="1" dirty="0">
              <a:solidFill>
                <a:schemeClr val="tx1"/>
              </a:solidFill>
            </a:endParaRPr>
          </a:p>
        </p:txBody>
      </p:sp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9785BB7F-1431-D948-B7E9-0476B316C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8414" y="1120903"/>
            <a:ext cx="7207172" cy="5059941"/>
          </a:xfrm>
          <a:prstGeom prst="rect">
            <a:avLst/>
          </a:prstGeom>
        </p:spPr>
      </p:pic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CC4464-7810-4D4F-8D4B-0E74F5C34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14</a:t>
            </a:fld>
            <a:endParaRPr 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73C8705F-A970-6845-BA2C-C262250EC99B}"/>
              </a:ext>
            </a:extLst>
          </p:cNvPr>
          <p:cNvSpPr/>
          <p:nvPr/>
        </p:nvSpPr>
        <p:spPr>
          <a:xfrm>
            <a:off x="2699792" y="2132856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8697919-BEF3-9341-985E-02CAAE0FBEBE}"/>
              </a:ext>
            </a:extLst>
          </p:cNvPr>
          <p:cNvSpPr txBox="1"/>
          <p:nvPr/>
        </p:nvSpPr>
        <p:spPr>
          <a:xfrm>
            <a:off x="2123728" y="2124530"/>
            <a:ext cx="46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H1a</a:t>
            </a:r>
            <a:endParaRPr lang="zh-CN" altLang="en-US" sz="12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A35C25A3-21DD-C54A-9652-2646948F90EC}"/>
              </a:ext>
            </a:extLst>
          </p:cNvPr>
          <p:cNvSpPr txBox="1"/>
          <p:nvPr/>
        </p:nvSpPr>
        <p:spPr>
          <a:xfrm>
            <a:off x="2123728" y="2996952"/>
            <a:ext cx="46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H2</a:t>
            </a:r>
            <a:endParaRPr lang="zh-CN" altLang="en-US" sz="1200" dirty="0"/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26181239-6CED-E140-8DD6-B1901DEC2240}"/>
              </a:ext>
            </a:extLst>
          </p:cNvPr>
          <p:cNvSpPr/>
          <p:nvPr/>
        </p:nvSpPr>
        <p:spPr>
          <a:xfrm>
            <a:off x="4432432" y="3007984"/>
            <a:ext cx="1723744" cy="26596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EBFD83A5-E937-5345-98F5-54357E3BBB1C}"/>
              </a:ext>
            </a:extLst>
          </p:cNvPr>
          <p:cNvSpPr/>
          <p:nvPr/>
        </p:nvSpPr>
        <p:spPr>
          <a:xfrm>
            <a:off x="5342377" y="2724538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031E0FE7-1A93-3341-9E27-6847F9031110}"/>
              </a:ext>
            </a:extLst>
          </p:cNvPr>
          <p:cNvSpPr txBox="1"/>
          <p:nvPr/>
        </p:nvSpPr>
        <p:spPr>
          <a:xfrm>
            <a:off x="2136845" y="2682946"/>
            <a:ext cx="46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H1c</a:t>
            </a:r>
            <a:endParaRPr lang="zh-CN" altLang="en-US" sz="12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2943EAEC-7109-3C44-809D-291DC13DF236}"/>
              </a:ext>
            </a:extLst>
          </p:cNvPr>
          <p:cNvSpPr txBox="1"/>
          <p:nvPr/>
        </p:nvSpPr>
        <p:spPr>
          <a:xfrm>
            <a:off x="2123728" y="2350783"/>
            <a:ext cx="466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H1b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48815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15638-6DB8-D84A-AEED-FA4920E9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86604"/>
            <a:ext cx="9217024" cy="14507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600" b="1" dirty="0">
                <a:solidFill>
                  <a:schemeClr val="tx1"/>
                </a:solidFill>
              </a:rPr>
              <a:t>Empirical Results</a:t>
            </a:r>
            <a:endParaRPr kumimoji="1"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12F299-F52D-5C4B-A0CE-8B1B7BA5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B074476-AF4D-D345-829B-4B6D526A1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9410283"/>
              </p:ext>
            </p:extLst>
          </p:nvPr>
        </p:nvGraphicFramePr>
        <p:xfrm>
          <a:off x="179512" y="2132856"/>
          <a:ext cx="8784976" cy="2565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4057240470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79751122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104327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H1a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Firms that had larger</a:t>
                      </a:r>
                      <a:r>
                        <a:rPr lang="en-US" altLang="zh-CN" b="1" dirty="0"/>
                        <a:t> stocks of knowledge</a:t>
                      </a:r>
                      <a:r>
                        <a:rPr lang="en-US" altLang="zh-CN" dirty="0"/>
                        <a:t> from past refining R&amp;D were likely to have undertaken larger amounts of coal gasification/liquefaction R&amp;D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Corroborated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51220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H2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Firms that had larger accumulated </a:t>
                      </a:r>
                      <a:r>
                        <a:rPr lang="en-US" altLang="zh-CN" sz="1800" b="1" dirty="0"/>
                        <a:t>coal assets</a:t>
                      </a:r>
                      <a:r>
                        <a:rPr lang="en-US" altLang="zh-CN" sz="1800" dirty="0"/>
                        <a:t> were likely to have undertaken larger amounts of coal gasification/liquefaction R&amp;D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Corroborated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21026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Controls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Past coal conversion R&amp;D </a:t>
                      </a:r>
                    </a:p>
                    <a:p>
                      <a:r>
                        <a:rPr lang="en-US" altLang="zh-CN" dirty="0"/>
                        <a:t>Financial resources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Positive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5113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Other firms’ coal conversion R&amp;D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Negative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900660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95B35ECC-F0C0-5F4D-ACAA-392BDBCA9D76}"/>
              </a:ext>
            </a:extLst>
          </p:cNvPr>
          <p:cNvSpPr/>
          <p:nvPr/>
        </p:nvSpPr>
        <p:spPr>
          <a:xfrm>
            <a:off x="441404" y="4869160"/>
            <a:ext cx="852308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dirty="0"/>
              <a:t>An interaction term between refining R&amp;D capital stock and coal assets lacks statistical significance, indicating a separate rather than joint relationship of each variable to coal conversion R&amp;D. </a:t>
            </a:r>
          </a:p>
          <a:p>
            <a:pPr>
              <a:spcBef>
                <a:spcPts val="1200"/>
              </a:spcBef>
            </a:pPr>
            <a:endParaRPr lang="en-US" altLang="zh-CN" dirty="0"/>
          </a:p>
          <a:p>
            <a:pPr>
              <a:spcBef>
                <a:spcPts val="1200"/>
              </a:spcBef>
            </a:pP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5739781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15638-6DB8-D84A-AEED-FA4920E9C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80512" cy="14507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600" b="1" dirty="0">
                <a:solidFill>
                  <a:schemeClr val="tx1"/>
                </a:solidFill>
              </a:rPr>
              <a:t>Results</a:t>
            </a:r>
            <a:endParaRPr kumimoji="1" lang="zh-CN" alt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12F299-F52D-5C4B-A0CE-8B1B7BA5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BB074476-AF4D-D345-829B-4B6D526A13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166793"/>
              </p:ext>
            </p:extLst>
          </p:nvPr>
        </p:nvGraphicFramePr>
        <p:xfrm>
          <a:off x="179512" y="1772816"/>
          <a:ext cx="8784976" cy="1925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405724047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79751122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04327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H1b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Firms that had larger accumulated </a:t>
                      </a:r>
                      <a:r>
                        <a:rPr lang="en-US" altLang="zh-CN" sz="1800" b="1" dirty="0"/>
                        <a:t>refinery assets</a:t>
                      </a:r>
                      <a:r>
                        <a:rPr lang="en-US" altLang="zh-CN" sz="1800" dirty="0"/>
                        <a:t> were likely to have undertaken larger amounts of coal conversion R&amp;D 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Falsified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1590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H1c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Firms that had larger stocks of knowledge from  </a:t>
                      </a:r>
                      <a:r>
                        <a:rPr lang="en-US" altLang="zh-CN" sz="1800" b="1" dirty="0"/>
                        <a:t>past R&amp;D on other synthetic fuels</a:t>
                      </a:r>
                      <a:r>
                        <a:rPr lang="en-US" altLang="zh-CN" sz="1800" dirty="0"/>
                        <a:t> were likely to have undertaken larger amounts of coal conversion R&amp;D.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Corroborated*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409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Controls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Firm-wide R&amp;D capabilities</a:t>
                      </a:r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24771134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95B35ECC-F0C0-5F4D-ACAA-392BDBCA9D76}"/>
              </a:ext>
            </a:extLst>
          </p:cNvPr>
          <p:cNvSpPr/>
          <p:nvPr/>
        </p:nvSpPr>
        <p:spPr>
          <a:xfrm>
            <a:off x="333318" y="3717032"/>
            <a:ext cx="8523084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altLang="zh-CN" b="1" dirty="0"/>
              <a:t>H1b is falsified </a:t>
            </a:r>
            <a:r>
              <a:rPr lang="en-US" altLang="zh-CN" dirty="0"/>
              <a:t>by the empirical results, possibly due to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dirty="0"/>
              <a:t>Inappropriate proxy for accumulated knowledge of refinery operations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dirty="0"/>
              <a:t>Any oil refining process developments that companies sought to use in coal conversion R&amp;D stemmed primarily from R&amp;D related to oil refining rather than knowledge gained from through refinery operations.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altLang="zh-CN" dirty="0"/>
              <a:t>Output substitutability </a:t>
            </a:r>
          </a:p>
          <a:p>
            <a:pPr lvl="1"/>
            <a:endParaRPr lang="en-US" altLang="zh-CN" sz="500" dirty="0"/>
          </a:p>
          <a:p>
            <a:r>
              <a:rPr lang="en-US" altLang="zh-CN" dirty="0"/>
              <a:t>*When refining R&amp;D knowledge is omitted </a:t>
            </a:r>
            <a:r>
              <a:rPr lang="en-US" altLang="zh-CN" dirty="0">
                <a:sym typeface="Wingdings" panose="05000000000000000000" pitchFamily="2" charset="2"/>
              </a:rPr>
              <a:t> The significance might reflect the reliance of other synfuels R&amp;D on refining R&amp;D rather than any complementarity of other synfuels R&amp;D with coal conversion R&amp;D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404264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5E557A-B740-4C2E-88B7-4F663105E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04664"/>
            <a:ext cx="9108504" cy="914400"/>
          </a:xfrm>
        </p:spPr>
        <p:txBody>
          <a:bodyPr/>
          <a:lstStyle/>
          <a:p>
            <a:pPr algn="ctr"/>
            <a:r>
              <a:rPr lang="en-US" altLang="zh-CN" b="1" dirty="0">
                <a:solidFill>
                  <a:schemeClr val="tx1"/>
                </a:solidFill>
              </a:rPr>
              <a:t>Conclusion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EC17AC7-4F21-4B69-8838-7EC53CF8D5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267200"/>
          </a:xfrm>
        </p:spPr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altLang="zh-CN" dirty="0"/>
          </a:p>
          <a:p>
            <a:endParaRPr lang="en" altLang="zh-CN" sz="2800" dirty="0"/>
          </a:p>
          <a:p>
            <a:r>
              <a:rPr lang="en" altLang="zh-CN" sz="2800" b="1" dirty="0"/>
              <a:t>Complementary assets matter.</a:t>
            </a:r>
          </a:p>
          <a:p>
            <a:endParaRPr lang="en" altLang="zh-CN" sz="2800" dirty="0"/>
          </a:p>
          <a:p>
            <a:r>
              <a:rPr lang="en" altLang="zh-CN" sz="2800" dirty="0"/>
              <a:t>As firms raised spending on coal conversion R&amp;D in response to rising oil prices, they may have sought to benefit from complementary oil refining R&amp;D-based knowledge and to exploit complementary coal assets. </a:t>
            </a:r>
          </a:p>
          <a:p>
            <a:r>
              <a:rPr lang="en-US" altLang="zh-CN" sz="2800" dirty="0"/>
              <a:t>Any economies of scope from complementary technological knowledge or any benefits of exploiting complementary coal assets could not make up for the large drop in real oil prices.</a:t>
            </a:r>
            <a:endParaRPr lang="en" altLang="zh-CN" sz="2800" dirty="0"/>
          </a:p>
          <a:p>
            <a:endParaRPr lang="zh-CN" altLang="en-US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63DBBF3-1D16-4ED2-BA8A-507619ACC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741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5098F-DE15-E316-0A86-A424F9463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031634-D87A-80D8-5FA6-1381E6AF2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404664"/>
            <a:ext cx="9108504" cy="914400"/>
          </a:xfrm>
        </p:spPr>
        <p:txBody>
          <a:bodyPr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Thinking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3C3515-6458-DDE6-6321-AFAFF706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18</a:t>
            </a:fld>
            <a:endParaRPr lang="en-US"/>
          </a:p>
        </p:txBody>
      </p:sp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36DCD2E6-42F3-E591-687D-F13257F8165D}"/>
              </a:ext>
            </a:extLst>
          </p:cNvPr>
          <p:cNvSpPr/>
          <p:nvPr/>
        </p:nvSpPr>
        <p:spPr>
          <a:xfrm>
            <a:off x="539803" y="1196752"/>
            <a:ext cx="7653787" cy="3312368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2949C428-B1F4-CE7E-79F7-C6498621C68A}"/>
              </a:ext>
            </a:extLst>
          </p:cNvPr>
          <p:cNvSpPr txBox="1">
            <a:spLocks/>
          </p:cNvSpPr>
          <p:nvPr/>
        </p:nvSpPr>
        <p:spPr>
          <a:xfrm>
            <a:off x="1382556" y="852669"/>
            <a:ext cx="5968280" cy="367891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Calibri" pitchFamily="34" charset="0"/>
              <a:buNone/>
            </a:pPr>
            <a:endParaRPr lang="en-US" altLang="zh-CN" dirty="0"/>
          </a:p>
          <a:p>
            <a:endParaRPr lang="en" altLang="zh-CN" sz="2800" dirty="0"/>
          </a:p>
          <a:p>
            <a:r>
              <a:rPr lang="en-US" altLang="zh-CN" sz="2400" dirty="0"/>
              <a:t>Regarding firms’ R&amp;D capabilities ,whether smaller, more focused firms can as effectively utilize potential know-how and other asset complementarities, and if </a:t>
            </a:r>
            <a:r>
              <a:rPr lang="en-US" sz="2400" dirty="0"/>
              <a:t>not, whether this places smaller firms at a disadvantage both in a dynamic as well as a more static setting.</a:t>
            </a:r>
            <a:endParaRPr lang="zh-CN" altLang="en-US" sz="2800" dirty="0"/>
          </a:p>
        </p:txBody>
      </p:sp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A0229AF9-EF91-1F2A-828A-F420228C6634}"/>
              </a:ext>
            </a:extLst>
          </p:cNvPr>
          <p:cNvSpPr/>
          <p:nvPr/>
        </p:nvSpPr>
        <p:spPr>
          <a:xfrm>
            <a:off x="147749" y="4523608"/>
            <a:ext cx="2469614" cy="1600133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99"/>
                </a:solidFill>
              </a:rPr>
              <a:t>Agility</a:t>
            </a: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A1825B3-FC36-EC6E-9F7F-B04444E40141}"/>
              </a:ext>
            </a:extLst>
          </p:cNvPr>
          <p:cNvSpPr/>
          <p:nvPr/>
        </p:nvSpPr>
        <p:spPr>
          <a:xfrm>
            <a:off x="3211485" y="4493213"/>
            <a:ext cx="2448272" cy="1600133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  <a:effectLst/>
                <a:latin typeface="Segoe UI" panose="020B0502040204020203" pitchFamily="34" charset="0"/>
              </a:rPr>
              <a:t>Specialization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F6031DDE-A233-BFCF-DA8E-C5EF742BD80C}"/>
              </a:ext>
            </a:extLst>
          </p:cNvPr>
          <p:cNvSpPr/>
          <p:nvPr/>
        </p:nvSpPr>
        <p:spPr>
          <a:xfrm>
            <a:off x="6228785" y="4547758"/>
            <a:ext cx="2768066" cy="1705725"/>
          </a:xfrm>
          <a:prstGeom prst="cloudCallou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rgbClr val="000099"/>
                </a:solidFill>
                <a:effectLst/>
                <a:latin typeface="Segoe UI" panose="020B0502040204020203" pitchFamily="34" charset="0"/>
              </a:rPr>
              <a:t>Cost Efficiency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0171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85F56-EA4C-8A40-9BC1-FE9E0C9F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08504" cy="14507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>
                <a:solidFill>
                  <a:schemeClr val="tx1"/>
                </a:solidFill>
              </a:rPr>
              <a:t>Introduction</a:t>
            </a:r>
            <a:endParaRPr kumimoji="1"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DF8DDC-754F-944C-98CA-A72C3268E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89150"/>
            <a:ext cx="8229600" cy="4267200"/>
          </a:xfrm>
        </p:spPr>
        <p:txBody>
          <a:bodyPr/>
          <a:lstStyle/>
          <a:p>
            <a:pPr marL="0" indent="0">
              <a:buNone/>
            </a:pPr>
            <a:r>
              <a:rPr lang="en" altLang="zh-CN" sz="2800" b="1" dirty="0"/>
              <a:t>Problem Formulation:</a:t>
            </a:r>
          </a:p>
          <a:p>
            <a:pPr marL="0" indent="0">
              <a:buNone/>
            </a:pPr>
            <a:endParaRPr lang="en" altLang="zh-CN" sz="2800" dirty="0"/>
          </a:p>
          <a:p>
            <a:pPr marL="0" indent="0">
              <a:buNone/>
            </a:pPr>
            <a:r>
              <a:rPr lang="en" altLang="zh-CN" sz="2800" dirty="0"/>
              <a:t>When firms seek to alter their </a:t>
            </a:r>
            <a:r>
              <a:rPr lang="en" altLang="zh-CN" sz="2800" i="1" dirty="0"/>
              <a:t>stock</a:t>
            </a:r>
            <a:r>
              <a:rPr lang="en" altLang="zh-CN" sz="2800" dirty="0"/>
              <a:t> of knowledge in response to change in the external environment,           do such efforts depend on the firms’ existing stocks                      of complementary know-how and other assets,                              and if so, how?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B689C3F-155A-7048-B63D-D49B3FEAB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15E011-1D00-EA46-9950-4DB37419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2" y="286604"/>
            <a:ext cx="9180512" cy="1450757"/>
          </a:xfrm>
        </p:spPr>
        <p:txBody>
          <a:bodyPr>
            <a:normAutofit/>
          </a:bodyPr>
          <a:lstStyle/>
          <a:p>
            <a:pPr algn="ctr"/>
            <a:r>
              <a:rPr lang="en" altLang="zh-CN" sz="4000" b="1" dirty="0">
                <a:solidFill>
                  <a:schemeClr val="tx1"/>
                </a:solidFill>
              </a:rPr>
              <a:t>R&amp;D By U.S. Petroleum Firms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3604CE-D868-FE49-A22D-7475263A2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243" y="1882084"/>
            <a:ext cx="8467514" cy="4192382"/>
          </a:xfrm>
        </p:spPr>
        <p:txBody>
          <a:bodyPr>
            <a:normAutofit/>
          </a:bodyPr>
          <a:lstStyle/>
          <a:p>
            <a:r>
              <a:rPr lang="en" altLang="zh-CN" sz="2400" dirty="0"/>
              <a:t>Two major oil price increases—one in 1973–74 and a second in 1978–79. (Dataset 1976-81)</a:t>
            </a:r>
          </a:p>
          <a:p>
            <a:r>
              <a:rPr lang="en" altLang="zh-CN" sz="2400" dirty="0"/>
              <a:t>The oil supply shortages and price increases </a:t>
            </a:r>
            <a:r>
              <a:rPr lang="en" altLang="zh-CN" sz="2400" dirty="0">
                <a:sym typeface="Wingdings" panose="05000000000000000000" pitchFamily="2" charset="2"/>
              </a:rPr>
              <a:t> </a:t>
            </a:r>
            <a:r>
              <a:rPr lang="en" altLang="zh-CN" sz="2400" dirty="0"/>
              <a:t>unexpected product–market diversification opportunity in synthetic fuels             (from coal, oil shale, and tar sands). </a:t>
            </a:r>
          </a:p>
          <a:p>
            <a:r>
              <a:rPr lang="en" altLang="zh-CN" sz="2400" dirty="0"/>
              <a:t>The firms spent a disproportionately large amount on coal gasification/liquefaction R&amp;D during this period. </a:t>
            </a:r>
          </a:p>
          <a:p>
            <a:r>
              <a:rPr lang="en-US" altLang="zh-CN" sz="2400" dirty="0"/>
              <a:t>- Core technology: refining oil</a:t>
            </a:r>
            <a:endParaRPr lang="en" altLang="zh-CN" sz="2400" dirty="0"/>
          </a:p>
          <a:p>
            <a:r>
              <a:rPr lang="en" altLang="zh-CN" sz="2400" dirty="0"/>
              <a:t>- Less developed technology: Coal gasification and liquefaction </a:t>
            </a:r>
          </a:p>
          <a:p>
            <a:endParaRPr lang="en" altLang="zh-CN" dirty="0"/>
          </a:p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7F6D8EC-65EF-E943-AC4F-586DC1B34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8FCA35-CE9E-AC4A-980B-D9942FA15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3600" dirty="0">
                <a:solidFill>
                  <a:schemeClr val="tx1"/>
                </a:solidFill>
              </a:rPr>
              <a:t> 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en-US" altLang="zh-CN" sz="4000" b="1" dirty="0">
                <a:solidFill>
                  <a:schemeClr val="tx1"/>
                </a:solidFill>
              </a:rPr>
              <a:t>Coal conversion</a:t>
            </a:r>
            <a:endParaRPr kumimoji="1" lang="zh-CN" altLang="en-US" sz="2800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8DABE60-DE90-F647-BEBA-DF31B55F1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/>
              <a:t>Two sorts of complementary assets might have affected the extent to which firms undertook coal conversion R&amp;D in response to rising oil prices. </a:t>
            </a:r>
          </a:p>
          <a:p>
            <a:pPr marL="457200" indent="-457200">
              <a:buAutoNum type="arabicParenBoth"/>
            </a:pPr>
            <a:r>
              <a:rPr lang="en-US" altLang="zh-CN" sz="2400" dirty="0"/>
              <a:t>refining-based technological knowledge within the firm, which may produce economies of scope; </a:t>
            </a:r>
          </a:p>
          <a:p>
            <a:pPr marL="457200" indent="-457200">
              <a:buAutoNum type="arabicParenBoth"/>
            </a:pPr>
            <a:r>
              <a:rPr lang="en-US" altLang="zh-CN" sz="2400" dirty="0"/>
              <a:t>assets that the firm could utilize in commercializing the outcome of coal conversion R&amp;D.</a:t>
            </a:r>
            <a:r>
              <a:rPr lang="zh-CN" altLang="zh-CN" sz="2400" dirty="0"/>
              <a:t> </a:t>
            </a:r>
            <a:endParaRPr lang="zh-CN" altLang="en-US" sz="24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28204B4-4173-4147-AD86-7A0D5E87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10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6AAC49-FD10-664F-BBD1-1DA97EACF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08504" cy="1450757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b="1" dirty="0">
                <a:solidFill>
                  <a:schemeClr val="tx1"/>
                </a:solidFill>
              </a:rPr>
              <a:t>Research question</a:t>
            </a:r>
            <a:endParaRPr kumimoji="1" lang="zh-CN" altLang="en-US" sz="4000" b="1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F002E01-8CF1-BE4B-87A1-643F6153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5</a:t>
            </a:fld>
            <a:endParaRPr 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676B16-AC48-4F41-88EB-A02C4887B187}"/>
              </a:ext>
            </a:extLst>
          </p:cNvPr>
          <p:cNvSpPr/>
          <p:nvPr/>
        </p:nvSpPr>
        <p:spPr>
          <a:xfrm>
            <a:off x="647564" y="2408615"/>
            <a:ext cx="7848872" cy="2232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dirty="0"/>
              <a:t>How do the complementary technological knowledge and physical assets influence dynamic capability accumulation?</a:t>
            </a:r>
            <a:endParaRPr lang="zh-CN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8147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8C10C8-C824-4DF1-9064-9E26C3850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0999"/>
            <a:ext cx="9108504" cy="914400"/>
          </a:xfrm>
        </p:spPr>
        <p:txBody>
          <a:bodyPr>
            <a:noAutofit/>
          </a:bodyPr>
          <a:lstStyle/>
          <a:p>
            <a:pPr algn="ctr"/>
            <a:r>
              <a:rPr lang="en" altLang="zh-CN" sz="4000" b="1" dirty="0">
                <a:solidFill>
                  <a:schemeClr val="tx1"/>
                </a:solidFill>
              </a:rPr>
              <a:t>Economies of scope and know-how complementarities in R&amp;D </a:t>
            </a:r>
            <a:endParaRPr lang="zh-CN" altLang="en-US" b="1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047D75-BDF9-456E-BA86-DB925BF9F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26549"/>
            <a:ext cx="8640960" cy="4751618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>
                <a:sym typeface="Wingdings" panose="05000000000000000000" pitchFamily="2" charset="2"/>
              </a:rPr>
              <a:t>Accumulated knowledge related to established technologies  Technologically related business applications  Economies of scope</a:t>
            </a:r>
          </a:p>
          <a:p>
            <a:r>
              <a:rPr lang="en-US" altLang="zh-CN" sz="2400" dirty="0"/>
              <a:t>Economies of scope could have lowered the costs of R&amp;D needed to develop and commercialize the more speculative technology</a:t>
            </a:r>
          </a:p>
          <a:p>
            <a:pPr marL="0" indent="0">
              <a:spcBef>
                <a:spcPts val="2328"/>
              </a:spcBef>
              <a:buNone/>
            </a:pPr>
            <a:r>
              <a:rPr lang="en" altLang="zh-CN" sz="2400" b="1" dirty="0"/>
              <a:t>Know-how complementarities in refining and coal conversion R&amp;D</a:t>
            </a:r>
            <a:endParaRPr lang="en-US" altLang="zh-CN" sz="2400" b="1" dirty="0"/>
          </a:p>
          <a:p>
            <a:pPr marL="914400" indent="-457200">
              <a:buAutoNum type="arabicParenR"/>
            </a:pPr>
            <a:r>
              <a:rPr lang="en-US" altLang="zh-CN" sz="2200" dirty="0"/>
              <a:t>Prior research within the firm related to conventional oil refining, with which coal conversion has technological commonalities</a:t>
            </a:r>
          </a:p>
          <a:p>
            <a:pPr marL="914400" indent="-457200">
              <a:buAutoNum type="arabicParenR"/>
            </a:pPr>
            <a:r>
              <a:rPr lang="en-US" altLang="zh-CN" sz="2200" dirty="0"/>
              <a:t>A firm’s accumulated refinery assets provide a rough measure of  the extent of a firm’s experience in utilizing established refinery technologies</a:t>
            </a:r>
          </a:p>
          <a:p>
            <a:pPr marL="914400" indent="-457200">
              <a:buAutoNum type="arabicParenR"/>
            </a:pPr>
            <a:r>
              <a:rPr lang="en-US" altLang="zh-CN" sz="2200" dirty="0"/>
              <a:t>R&amp;D on the processing of synthetic fuels from oil shale and tar sands in part involves extensions of established refinery technology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4249B86-EB66-450C-AE95-CB5DA09BE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34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4A44D5-070E-A648-A9CA-4F60E7A5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4"/>
            <a:ext cx="9144000" cy="1450757"/>
          </a:xfrm>
        </p:spPr>
        <p:txBody>
          <a:bodyPr/>
          <a:lstStyle/>
          <a:p>
            <a:r>
              <a:rPr kumimoji="1" lang="en-US" altLang="zh-CN" dirty="0">
                <a:solidFill>
                  <a:schemeClr val="tx1"/>
                </a:solidFill>
              </a:rPr>
              <a:t>Hypothesis 1</a:t>
            </a:r>
            <a:endParaRPr kumimoji="1" lang="zh-CN" altLang="en-US" dirty="0">
              <a:solidFill>
                <a:schemeClr val="tx1"/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43369A6-C743-7E4B-99C8-D8F75DFA8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292F438-D4B1-C643-BFF9-95FFE3BEE4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985938"/>
              </p:ext>
            </p:extLst>
          </p:nvPr>
        </p:nvGraphicFramePr>
        <p:xfrm>
          <a:off x="251520" y="3068960"/>
          <a:ext cx="8568952" cy="30197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85384">
                  <a:extLst>
                    <a:ext uri="{9D8B030D-6E8A-4147-A177-3AD203B41FA5}">
                      <a16:colId xmlns:a16="http://schemas.microsoft.com/office/drawing/2014/main" val="125314192"/>
                    </a:ext>
                  </a:extLst>
                </a:gridCol>
                <a:gridCol w="7283568">
                  <a:extLst>
                    <a:ext uri="{9D8B030D-6E8A-4147-A177-3AD203B41FA5}">
                      <a16:colId xmlns:a16="http://schemas.microsoft.com/office/drawing/2014/main" val="2924907565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H1a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Firms that had larger</a:t>
                      </a:r>
                      <a:r>
                        <a:rPr lang="en-US" altLang="zh-CN" sz="2000" b="1" dirty="0"/>
                        <a:t> stocks of knowledge</a:t>
                      </a:r>
                      <a:r>
                        <a:rPr lang="en-US" altLang="zh-CN" sz="2000" dirty="0"/>
                        <a:t> from past refining R&amp;D were likely to have undertaken larger amounts of coal gasification/liquefaction R&amp;D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68413203"/>
                  </a:ext>
                </a:extLst>
              </a:tr>
              <a:tr h="679681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H1b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Firms that had larger accumulated </a:t>
                      </a:r>
                      <a:r>
                        <a:rPr lang="en-US" altLang="zh-CN" sz="2000" b="1" dirty="0"/>
                        <a:t>refinery assets</a:t>
                      </a:r>
                      <a:r>
                        <a:rPr lang="en-US" altLang="zh-CN" sz="2000" dirty="0"/>
                        <a:t> were likely to have undertaken larger amounts of coal gasification/liquefaction R&amp;D 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87307888"/>
                  </a:ext>
                </a:extLst>
              </a:tr>
              <a:tr h="931784"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H1c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2000" dirty="0"/>
                        <a:t>Firms that had larger stocks of knowledge from </a:t>
                      </a:r>
                      <a:r>
                        <a:rPr lang="en-US" altLang="zh-CN" sz="2000" b="1" dirty="0"/>
                        <a:t>past R&amp;D on other synthetic fuels</a:t>
                      </a:r>
                      <a:r>
                        <a:rPr lang="en-US" altLang="zh-CN" sz="2000" dirty="0"/>
                        <a:t> were likely to have undertaken larger amounts of coal gasification/ liquefaction R&amp;D.</a:t>
                      </a:r>
                      <a:endParaRPr lang="zh-CN" altLang="en-US" sz="20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5537187"/>
                  </a:ext>
                </a:extLst>
              </a:tr>
            </a:tbl>
          </a:graphicData>
        </a:graphic>
      </p:graphicFrame>
      <p:sp>
        <p:nvSpPr>
          <p:cNvPr id="6" name="矩形 5">
            <a:extLst>
              <a:ext uri="{FF2B5EF4-FFF2-40B4-BE49-F238E27FC236}">
                <a16:creationId xmlns:a16="http://schemas.microsoft.com/office/drawing/2014/main" id="{B4DA8593-2B2A-8940-A1E2-FB80EF60321B}"/>
              </a:ext>
            </a:extLst>
          </p:cNvPr>
          <p:cNvSpPr/>
          <p:nvPr/>
        </p:nvSpPr>
        <p:spPr>
          <a:xfrm>
            <a:off x="457200" y="1770201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/>
              <a:t>Firms that had larger</a:t>
            </a:r>
            <a:r>
              <a:rPr lang="en-US" altLang="zh-CN" sz="2400" b="1" dirty="0"/>
              <a:t> complementary technological knowledge </a:t>
            </a:r>
            <a:r>
              <a:rPr lang="en-US" altLang="zh-CN" sz="2400" dirty="0"/>
              <a:t>were likely to have undertaken larger amounts of coal gasification/liquefaction R&amp;D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59091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2093A-1076-1279-FDDE-104BBE925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41678"/>
          </a:xfrm>
        </p:spPr>
        <p:txBody>
          <a:bodyPr>
            <a:normAutofit/>
          </a:bodyPr>
          <a:lstStyle/>
          <a:p>
            <a:pPr algn="ctr"/>
            <a:r>
              <a:rPr kumimoji="1" lang="en-US" altLang="zh-CN" sz="4000" dirty="0">
                <a:solidFill>
                  <a:schemeClr val="tx1"/>
                </a:solidFill>
              </a:rPr>
              <a:t>Hypothesis 1</a:t>
            </a:r>
            <a:r>
              <a:rPr lang="en-US" sz="4000" b="1" dirty="0"/>
              <a:t> Know-How Complementarity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20983-BB12-B35E-6F26-10C0AC0A3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5944A6-52F2-C010-54A5-F6339B2E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14718B-75BE-4BE7-318A-6EF670244D54}"/>
              </a:ext>
            </a:extLst>
          </p:cNvPr>
          <p:cNvSpPr/>
          <p:nvPr/>
        </p:nvSpPr>
        <p:spPr>
          <a:xfrm>
            <a:off x="1595657" y="2323855"/>
            <a:ext cx="1872208" cy="1004185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000099"/>
                </a:solidFill>
              </a:rPr>
              <a:t>stocks of knowledge</a:t>
            </a:r>
          </a:p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D2C79D9-7756-246D-1034-195DE22F91D8}"/>
              </a:ext>
            </a:extLst>
          </p:cNvPr>
          <p:cNvSpPr/>
          <p:nvPr/>
        </p:nvSpPr>
        <p:spPr>
          <a:xfrm>
            <a:off x="1595657" y="3450528"/>
            <a:ext cx="1872208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b="1" dirty="0">
                <a:solidFill>
                  <a:srgbClr val="000099"/>
                </a:solidFill>
              </a:rPr>
              <a:t>refinery assets</a:t>
            </a:r>
          </a:p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57129-3540-E4E0-3F76-7F6D3E939DD5}"/>
              </a:ext>
            </a:extLst>
          </p:cNvPr>
          <p:cNvSpPr/>
          <p:nvPr/>
        </p:nvSpPr>
        <p:spPr>
          <a:xfrm>
            <a:off x="1595657" y="4581128"/>
            <a:ext cx="1872208" cy="100811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 sz="1800" b="1" dirty="0"/>
          </a:p>
          <a:p>
            <a:pPr algn="ctr"/>
            <a:r>
              <a:rPr lang="en-US" altLang="zh-CN" sz="1800" b="1" dirty="0">
                <a:solidFill>
                  <a:srgbClr val="000099"/>
                </a:solidFill>
              </a:rPr>
              <a:t>past R&amp;D on other synthetic fuels</a:t>
            </a:r>
            <a:endParaRPr lang="en-US" dirty="0">
              <a:solidFill>
                <a:srgbClr val="000099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6888F1-EB87-7817-3299-3073C78F49DB}"/>
              </a:ext>
            </a:extLst>
          </p:cNvPr>
          <p:cNvSpPr/>
          <p:nvPr/>
        </p:nvSpPr>
        <p:spPr>
          <a:xfrm>
            <a:off x="5901129" y="3337168"/>
            <a:ext cx="2016224" cy="1330636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800" dirty="0">
                <a:solidFill>
                  <a:srgbClr val="000099"/>
                </a:solidFill>
              </a:rPr>
              <a:t>coal gasification/ liquefaction R&amp;D.</a:t>
            </a:r>
            <a:endParaRPr lang="en-US" dirty="0">
              <a:solidFill>
                <a:srgbClr val="000099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FAE44AA-E575-A499-FFA1-82E03AC29633}"/>
              </a:ext>
            </a:extLst>
          </p:cNvPr>
          <p:cNvCxnSpPr>
            <a:stCxn id="7" idx="3"/>
            <a:endCxn id="10" idx="1"/>
          </p:cNvCxnSpPr>
          <p:nvPr/>
        </p:nvCxnSpPr>
        <p:spPr>
          <a:xfrm>
            <a:off x="3467865" y="2825948"/>
            <a:ext cx="2433264" cy="1176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D9EC7B2-C699-BF15-7961-86C768E14E11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3467865" y="3990436"/>
            <a:ext cx="2433264" cy="120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6D4ECD9-233A-9A9C-176E-981845A6FA4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 flipV="1">
            <a:off x="3467865" y="4002486"/>
            <a:ext cx="2433264" cy="10826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A4AB8C0-E69D-9792-96C4-8BCC94E9541F}"/>
              </a:ext>
            </a:extLst>
          </p:cNvPr>
          <p:cNvSpPr txBox="1"/>
          <p:nvPr/>
        </p:nvSpPr>
        <p:spPr>
          <a:xfrm>
            <a:off x="4366259" y="293747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0238A-2084-8CD5-4816-A4FDA23B8760}"/>
              </a:ext>
            </a:extLst>
          </p:cNvPr>
          <p:cNvSpPr txBox="1"/>
          <p:nvPr/>
        </p:nvSpPr>
        <p:spPr>
          <a:xfrm>
            <a:off x="4350076" y="3615079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1E38F49-BEFA-2B5E-B0C5-D0DB21340223}"/>
              </a:ext>
            </a:extLst>
          </p:cNvPr>
          <p:cNvSpPr txBox="1"/>
          <p:nvPr/>
        </p:nvSpPr>
        <p:spPr>
          <a:xfrm>
            <a:off x="4366259" y="4310761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9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6231F1-632D-961C-C134-2C5B4D3D5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FFF8F4-AAF5-BEF0-49E9-EA4F7BFB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08504" cy="126876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Complementary assets for coal conversion commercialization</a:t>
            </a:r>
            <a:endParaRPr lang="zh-CN" alt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FA9F254-66A2-3786-4700-D5EE03A8E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726549"/>
            <a:ext cx="8640960" cy="4751618"/>
          </a:xfrm>
        </p:spPr>
        <p:txBody>
          <a:bodyPr>
            <a:normAutofit/>
          </a:bodyPr>
          <a:lstStyle/>
          <a:p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800" dirty="0"/>
              <a:t>Firms that had larger coal related assets might have undertaken larger amounts of coal </a:t>
            </a:r>
            <a:r>
              <a:rPr lang="en-US" sz="2800" dirty="0"/>
              <a:t>conversion R&amp;D in search of uses for their coal in addition to direct mining and sale.</a:t>
            </a:r>
            <a:endParaRPr lang="en-US" altLang="zh-CN" sz="280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58EBCE5-F3B4-20F9-9EEA-615D79FC1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C7318-DA4F-4747-A4B0-DD20411D16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0277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1079</Words>
  <Application>Microsoft Office PowerPoint</Application>
  <PresentationFormat>On-screen Show (4:3)</PresentationFormat>
  <Paragraphs>140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Calibri</vt:lpstr>
      <vt:lpstr>Calibri Light</vt:lpstr>
      <vt:lpstr>Segoe UI</vt:lpstr>
      <vt:lpstr>Wingdings</vt:lpstr>
      <vt:lpstr>Retrospect</vt:lpstr>
      <vt:lpstr>Know-How and Asset Complementarity and Dynamic Capability Accumulation:  The Case of R&amp;D</vt:lpstr>
      <vt:lpstr>Introduction</vt:lpstr>
      <vt:lpstr>R&amp;D By U.S. Petroleum Firms</vt:lpstr>
      <vt:lpstr>  Coal conversion</vt:lpstr>
      <vt:lpstr>Research question</vt:lpstr>
      <vt:lpstr>Economies of scope and know-how complementarities in R&amp;D </vt:lpstr>
      <vt:lpstr>Hypothesis 1</vt:lpstr>
      <vt:lpstr>Hypothesis 1 Know-How Complementarity</vt:lpstr>
      <vt:lpstr>Complementary assets for coal conversion commercialization</vt:lpstr>
      <vt:lpstr>Hypothesis 2</vt:lpstr>
      <vt:lpstr>Hypothesis 2 Complementarity  Asset</vt:lpstr>
      <vt:lpstr>Variables</vt:lpstr>
      <vt:lpstr>Empirical Method</vt:lpstr>
      <vt:lpstr>Empirical results</vt:lpstr>
      <vt:lpstr>Empirical Results</vt:lpstr>
      <vt:lpstr>Results</vt:lpstr>
      <vt:lpstr>Conclusion</vt:lpstr>
      <vt:lpstr>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Know-How and Asset Complementarity and Dynamic Capability Accumulation:  The Case of R&amp;D</dc:title>
  <dc:creator>Mahoney, Joseph T</dc:creator>
  <cp:lastModifiedBy>Mahoney, Joseph T</cp:lastModifiedBy>
  <cp:revision>5</cp:revision>
  <dcterms:created xsi:type="dcterms:W3CDTF">2022-02-23T05:14:32Z</dcterms:created>
  <dcterms:modified xsi:type="dcterms:W3CDTF">2024-02-21T17:34:37Z</dcterms:modified>
</cp:coreProperties>
</file>